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1"/>
  </p:notes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97" r:id="rId11"/>
    <p:sldId id="267" r:id="rId12"/>
    <p:sldId id="268" r:id="rId13"/>
    <p:sldId id="305" r:id="rId14"/>
    <p:sldId id="306" r:id="rId15"/>
    <p:sldId id="307" r:id="rId16"/>
    <p:sldId id="269" r:id="rId17"/>
    <p:sldId id="303" r:id="rId18"/>
    <p:sldId id="308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 autoAdjust="0"/>
    <p:restoredTop sz="94705" autoAdjust="0"/>
  </p:normalViewPr>
  <p:slideViewPr>
    <p:cSldViewPr>
      <p:cViewPr varScale="1">
        <p:scale>
          <a:sx n="97" d="100"/>
          <a:sy n="97" d="100"/>
        </p:scale>
        <p:origin x="2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E1B3-B674-4AE7-8A1F-ED69F794D1FE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C8B0-39D5-4111-93C9-1AB0407D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9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8B0-39D5-4111-93C9-1AB0407DBE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5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3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6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9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3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9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8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3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7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5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7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797C2-77C5-4480-903F-3D35E0F1C41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284C87-871E-4A58-8BC0-6C5941D7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366" y="2286000"/>
            <a:ext cx="5723468" cy="1219200"/>
          </a:xfrm>
        </p:spPr>
        <p:txBody>
          <a:bodyPr>
            <a:normAutofit/>
          </a:bodyPr>
          <a:lstStyle/>
          <a:p>
            <a:r>
              <a:rPr lang="en-US" sz="5400" dirty="0"/>
              <a:t>Resume Writing</a:t>
            </a:r>
          </a:p>
        </p:txBody>
      </p:sp>
    </p:spTree>
    <p:extLst>
      <p:ext uri="{BB962C8B-B14F-4D97-AF65-F5344CB8AC3E}">
        <p14:creationId xmlns:p14="http://schemas.microsoft.com/office/powerpoint/2010/main" val="417892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34088"/>
            <a:ext cx="6798734" cy="13038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What Should a Resume 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196405" cy="39068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Heading/Identification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Name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Telephone Number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Email Address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Summary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Include 3 to 5 statements that describe your qualifications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dirty="0"/>
              <a:t>Enthusiastic and hard-working high school student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dirty="0"/>
              <a:t>Excellent communication skills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dirty="0"/>
              <a:t>Driven to succeed and attain goals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dirty="0"/>
              <a:t>Able to work both independently as well as part of a team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5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2" y="1023697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7" y="2362200"/>
            <a:ext cx="6196405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Should consist of 3 -5 statements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Specify the type of position you are seeking.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Identify key work skills, outstanding traits, relevant work history.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Highlight skills that aren’t obvious from past work experience.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Tailor your summary to the school /company.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Do not use generalized statements or “flowery language.”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Do not focus only on what the school/ company can do for you.</a:t>
            </a:r>
          </a:p>
        </p:txBody>
      </p:sp>
    </p:spTree>
    <p:extLst>
      <p:ext uri="{BB962C8B-B14F-4D97-AF65-F5344CB8AC3E}">
        <p14:creationId xmlns:p14="http://schemas.microsoft.com/office/powerpoint/2010/main" val="345037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Try…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gain a position where I can be an asset to my employer and grow as an individual.”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gain a position as a Medical Secretary at Kaiser Permanente.”</a:t>
            </a:r>
          </a:p>
        </p:txBody>
      </p:sp>
    </p:spTree>
    <p:extLst>
      <p:ext uri="{BB962C8B-B14F-4D97-AF65-F5344CB8AC3E}">
        <p14:creationId xmlns:p14="http://schemas.microsoft.com/office/powerpoint/2010/main" val="207441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7280-939C-4438-8B24-0EF42E81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What Should a Resume Include?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7F19-65BE-4C74-880E-9539A6EC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62199"/>
            <a:ext cx="7239000" cy="401876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Skills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457200" lvl="1" indent="-228600"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Hard Skills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</a:t>
            </a:r>
            <a:r>
              <a:rPr lang="en-US" sz="1200" b="0" i="0" dirty="0">
                <a:solidFill>
                  <a:srgbClr val="2D2D2D"/>
                </a:solidFill>
                <a:effectLst/>
                <a:latin typeface="Franklin Gothic Book" panose="020B0503020102020204" pitchFamily="34" charset="0"/>
              </a:rPr>
              <a:t>specific to the job and/or industry. Generally, these are more technical skills that you learn in school, certification programs, training materials or experience on the job)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2"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Bilingual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/>
              </a:rPr>
              <a:t>Management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Computer Skills</a:t>
            </a:r>
          </a:p>
          <a:p>
            <a:pPr marL="457200" lvl="1" indent="-228600"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Soft Skills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</a:t>
            </a:r>
            <a:r>
              <a:rPr lang="en-US" sz="1200" b="0" i="0" dirty="0">
                <a:solidFill>
                  <a:srgbClr val="2D2D2D"/>
                </a:solidFill>
                <a:effectLst/>
                <a:latin typeface="Franklin Gothic Book" panose="020B0503020102020204" pitchFamily="34" charset="0"/>
              </a:rPr>
              <a:t>can be applied in any job - may be referred to as “people skills” or “social skills”)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Integrity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Dependability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Effective Communication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Creativity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Leadership and Organizational Skills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Ability to work on a team</a:t>
            </a:r>
          </a:p>
          <a:p>
            <a:pPr lvl="2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0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EDDA-D5A8-4370-93D6-1ADFC847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What Should a Resume Include?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232E-9D5A-4EB5-9723-7BC92627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7" y="2362200"/>
            <a:ext cx="6493336" cy="3921161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Experience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(Chronological)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2100" dirty="0">
                <a:solidFill>
                  <a:prstClr val="black"/>
                </a:solidFill>
                <a:latin typeface="Franklin Gothic Book"/>
              </a:rPr>
              <a:t>Does not only include paid jobs but also volunteer activities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Should include: </a:t>
            </a:r>
            <a:r>
              <a:rPr lang="en-US" sz="2100" dirty="0">
                <a:solidFill>
                  <a:prstClr val="black"/>
                </a:solidFill>
                <a:latin typeface="Franklin Gothic Book"/>
              </a:rPr>
              <a:t>N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ame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employer, location, dates of employ</a:t>
            </a:r>
            <a:r>
              <a:rPr lang="en-US" sz="2100" dirty="0" err="1">
                <a:solidFill>
                  <a:prstClr val="black"/>
                </a:solidFill>
                <a:latin typeface="Franklin Gothic Book"/>
              </a:rPr>
              <a:t>ment</a:t>
            </a:r>
            <a:r>
              <a:rPr lang="en-US" sz="2100" dirty="0">
                <a:solidFill>
                  <a:prstClr val="black"/>
                </a:solidFill>
                <a:latin typeface="Franklin Gothic Book"/>
              </a:rPr>
              <a:t> /volunteer work, and  job title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Describe your responsibilities, specific skills, and duties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What is Considered </a:t>
            </a:r>
            <a:r>
              <a:rPr lang="en-US" sz="2600" b="1" dirty="0">
                <a:solidFill>
                  <a:prstClr val="black"/>
                </a:solidFill>
                <a:latin typeface="Franklin Gothic Book"/>
              </a:rPr>
              <a:t>E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xperience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?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Franklin Gothic Book" panose="020B0503020102020204" pitchFamily="34" charset="0"/>
              </a:rPr>
              <a:t>Paid or unpaid employment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Babysitting</a:t>
            </a:r>
          </a:p>
          <a:p>
            <a:pPr lvl="2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Pet Sitting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Volunteer Work / </a:t>
            </a:r>
            <a:r>
              <a:rPr lang="en-US" sz="2200" dirty="0">
                <a:latin typeface="Franklin Gothic Book" panose="020B0503020102020204" pitchFamily="34" charset="0"/>
              </a:rPr>
              <a:t>Community Service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Yard Work</a:t>
            </a:r>
          </a:p>
          <a:p>
            <a:pPr lvl="1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Household Chores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Franklin Gothic Book" panose="020B0503020102020204" pitchFamily="34" charset="0"/>
              </a:rPr>
              <a:t>Internships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Franklin Gothic Book" panose="020B0503020102020204" pitchFamily="34" charset="0"/>
              </a:rPr>
              <a:t>Student Organizations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6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AF91-97AA-426E-9C55-47F5FADD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What Should a Resume Include?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9300-F60A-4A9F-BA40-ADDC6303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62200"/>
            <a:ext cx="6680200" cy="434339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Education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List high school name and location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List your highest level of education achieved first.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Highlight your degrees earned or to be earned.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List your major, minor, concentration, or emphasis.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List relevant coursework.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Book" panose="020B0503020102020204" pitchFamily="34" charset="0"/>
              </a:rPr>
              <a:t>List any special licenses, credentials, certificates, exams, or training.</a:t>
            </a:r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lvl="1" indent="0">
              <a:lnSpc>
                <a:spcPct val="110000"/>
              </a:lnSpc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en-US" sz="1500" b="1" noProof="0" dirty="0">
                <a:solidFill>
                  <a:prstClr val="black"/>
                </a:solidFill>
                <a:latin typeface="Franklin Gothic Book"/>
              </a:rPr>
              <a:t>Achievements / Activities</a:t>
            </a:r>
          </a:p>
          <a:p>
            <a:pPr marL="617220" lvl="2" indent="-342900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prstClr val="black"/>
                </a:solidFill>
                <a:latin typeface="Franklin Gothic Book"/>
              </a:rPr>
              <a:t>Include any awards, clubs, sports, etc.</a:t>
            </a:r>
          </a:p>
          <a:p>
            <a:pPr marL="617220" lvl="2" indent="-342900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200" noProof="0" dirty="0">
                <a:solidFill>
                  <a:prstClr val="black"/>
                </a:solidFill>
                <a:latin typeface="Franklin Gothic Book"/>
              </a:rPr>
              <a:t>Examples</a:t>
            </a:r>
          </a:p>
          <a:p>
            <a:pPr marL="982980" lvl="3" indent="-342900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200" noProof="0" dirty="0">
                <a:solidFill>
                  <a:prstClr val="black"/>
                </a:solidFill>
                <a:latin typeface="Franklin Gothic Book"/>
              </a:rPr>
              <a:t>Latinas in Progress</a:t>
            </a:r>
          </a:p>
          <a:p>
            <a:pPr marL="982980" lvl="3" indent="-342900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200" noProof="0" dirty="0">
                <a:solidFill>
                  <a:prstClr val="black"/>
                </a:solidFill>
                <a:latin typeface="Franklin Gothic Book"/>
              </a:rPr>
              <a:t>National Honor Society</a:t>
            </a:r>
          </a:p>
          <a:p>
            <a:pPr marL="982980" lvl="3" indent="-342900">
              <a:lnSpc>
                <a:spcPct val="12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prstClr val="black"/>
                </a:solidFill>
                <a:latin typeface="Franklin Gothic Book"/>
              </a:rPr>
              <a:t>Honor Roll</a:t>
            </a:r>
            <a:endParaRPr lang="en-US" sz="1200" noProof="0" dirty="0">
              <a:solidFill>
                <a:prstClr val="black"/>
              </a:solidFill>
              <a:latin typeface="Franklin Gothic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What Should a Resume Include?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362200"/>
            <a:ext cx="6934200" cy="3962400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Clr>
                <a:srgbClr val="AA2B1E"/>
              </a:buClr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Computer Skills</a:t>
            </a:r>
          </a:p>
          <a:p>
            <a:pPr marL="742950" lvl="2">
              <a:lnSpc>
                <a:spcPct val="120000"/>
              </a:lnSpc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Skill Level: Basic, Working Knowledge, Proficient, Advanced</a:t>
            </a:r>
          </a:p>
          <a:p>
            <a:pPr marL="742950" lvl="2">
              <a:lnSpc>
                <a:spcPct val="11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Examples:</a:t>
            </a:r>
          </a:p>
          <a:p>
            <a:pPr marL="925830" lvl="3" indent="-285750">
              <a:lnSpc>
                <a:spcPct val="110000"/>
              </a:lnSpc>
              <a:spcAft>
                <a:spcPts val="0"/>
              </a:spcAft>
              <a:buClr>
                <a:srgbClr val="AA2B1E"/>
              </a:buClr>
              <a:buFont typeface="Wingdings" panose="05000000000000000000" pitchFamily="2" charset="2"/>
              <a:buChar char="v"/>
              <a:defRPr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Working knowledge of Microsoft Word, PowerPoint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Franklin Gothic Book" panose="020B0503020102020204" pitchFamily="34" charset="0"/>
              </a:rPr>
              <a:t>References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i="1" dirty="0">
                <a:latin typeface="Franklin Gothic Book" panose="020B0503020102020204" pitchFamily="34" charset="0"/>
              </a:rPr>
              <a:t>This is optional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latin typeface="Franklin Gothic Book" panose="020B0503020102020204" pitchFamily="34" charset="0"/>
              </a:rPr>
              <a:t>Typically on a professional resume, you would not include references. 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Franklin Gothic Book" panose="020B0503020102020204" pitchFamily="34" charset="0"/>
              </a:rPr>
              <a:t>This should be listed on a separate page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Franklin Gothic Book" panose="020B0503020102020204" pitchFamily="34" charset="0"/>
              </a:rPr>
              <a:t>Ask permission before using someone as a reference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Franklin Gothic Book" panose="020B0503020102020204" pitchFamily="34" charset="0"/>
              </a:rPr>
              <a:t>Choose your references carefully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Franklin Gothic Book" panose="020B0503020102020204" pitchFamily="34" charset="0"/>
              </a:rPr>
              <a:t>Be prepared to have 3 – 5 references.</a:t>
            </a:r>
          </a:p>
        </p:txBody>
      </p:sp>
    </p:spTree>
    <p:extLst>
      <p:ext uri="{BB962C8B-B14F-4D97-AF65-F5344CB8AC3E}">
        <p14:creationId xmlns:p14="http://schemas.microsoft.com/office/powerpoint/2010/main" val="12742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42D9-56EA-4FB5-BF71-3C6DE25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0C06-4B51-4797-8686-978CB0E5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Develop a rough draft and then have someone proof-read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Keep the length to no more than 2 pages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Only use one font throughout the resume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Use a font that is easy to read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Suggested fonts are Times New Roman or Arial.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Suggested fonts sizes are 10 to 12 point.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Suggested margin is 1 inch all around.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Print your resume on white or neutral color 8 ½ × 11 inch paper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4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42D9-56EA-4FB5-BF71-3C6DE25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0C06-4B51-4797-8686-978CB0E5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include your whole life story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use pronouns: I, me, my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use abbreviations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use contractions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include reasons for leaving your past job(s)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include previous wage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Do not include graphics/ pictures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1"/>
            <a:ext cx="6965245" cy="914400"/>
          </a:xfrm>
        </p:spPr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243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Good Luck!</a:t>
            </a:r>
          </a:p>
          <a:p>
            <a:pPr marL="0" indent="0" algn="ctr">
              <a:buNone/>
            </a:pPr>
            <a:r>
              <a:rPr lang="en-US" dirty="0"/>
              <a:t>Sandra L Garza</a:t>
            </a:r>
          </a:p>
          <a:p>
            <a:pPr marL="0" indent="0" algn="ctr">
              <a:buNone/>
            </a:pPr>
            <a:r>
              <a:rPr lang="en-US" sz="1700" dirty="0"/>
              <a:t>President, </a:t>
            </a:r>
            <a:r>
              <a:rPr lang="en-US" sz="1700" dirty="0" err="1"/>
              <a:t>Salago</a:t>
            </a:r>
            <a:r>
              <a:rPr lang="en-US" sz="1700" dirty="0"/>
              <a:t> Consulting</a:t>
            </a:r>
          </a:p>
          <a:p>
            <a:pPr marL="0" indent="0" algn="ctr">
              <a:buNone/>
            </a:pPr>
            <a:r>
              <a:rPr lang="en-US" sz="1700" dirty="0"/>
              <a:t>sagaloconsulting@gmail.com</a:t>
            </a:r>
          </a:p>
        </p:txBody>
      </p:sp>
      <p:pic>
        <p:nvPicPr>
          <p:cNvPr id="1028" name="Picture 4" descr="C:\Documents and Settings\lahc_eops\Local Settings\Temporary Internet Files\Content.IE5\YSHAXEW0\MP9004243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73032"/>
            <a:ext cx="4467577" cy="1087417"/>
          </a:xfrm>
        </p:spPr>
        <p:txBody>
          <a:bodyPr>
            <a:normAutofit/>
          </a:bodyPr>
          <a:lstStyle/>
          <a:p>
            <a:r>
              <a:rPr lang="en-US" sz="3600" dirty="0"/>
              <a:t>What is a Resume?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38399"/>
            <a:ext cx="6196405" cy="32846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summary of your experiences and skills </a:t>
            </a:r>
            <a:r>
              <a:rPr lang="en-US" u="sng" dirty="0"/>
              <a:t>relevant</a:t>
            </a:r>
            <a:r>
              <a:rPr lang="en-US" dirty="0"/>
              <a:t> to the field of work you are entering.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Relates your experience to your objective.</a:t>
            </a:r>
          </a:p>
        </p:txBody>
      </p:sp>
    </p:spTree>
    <p:extLst>
      <p:ext uri="{BB962C8B-B14F-4D97-AF65-F5344CB8AC3E}">
        <p14:creationId xmlns:p14="http://schemas.microsoft.com/office/powerpoint/2010/main" val="315314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2EAE-C4C9-4E4E-ACF7-E65E79FE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22868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Why is a Resume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B9E1-C70A-42AE-84AC-32FB643D8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your marketing tool for applying to schools and/or jobs.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An application is a legal document used to collect the exact same information from each applicant.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used to highlight your skills.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2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24" y="1143000"/>
            <a:ext cx="6753577" cy="108741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is the Purpose of a Resume?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goal of any good resume is to show that you are a qualified candidate and a good match.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resume motivates schools / employers to interview you.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Remember!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Most readers (schools/employers) spend </a:t>
            </a:r>
            <a:r>
              <a:rPr lang="en-US" u="sng" dirty="0"/>
              <a:t>10 – 20 seconds</a:t>
            </a:r>
            <a:r>
              <a:rPr lang="en-US" dirty="0"/>
              <a:t> scanning a resume.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Keep your resume to 1 -2 pages!</a:t>
            </a:r>
          </a:p>
        </p:txBody>
      </p:sp>
    </p:spTree>
    <p:extLst>
      <p:ext uri="{BB962C8B-B14F-4D97-AF65-F5344CB8AC3E}">
        <p14:creationId xmlns:p14="http://schemas.microsoft.com/office/powerpoint/2010/main" val="19939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331" y="1072437"/>
            <a:ext cx="6798734" cy="1303867"/>
          </a:xfrm>
        </p:spPr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Know Yourself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Know the Position / Goal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98" y="4343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Know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Ask yourself…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can I target my resume to the school/company I am applying for?</a:t>
            </a:r>
          </a:p>
          <a:p>
            <a:pPr marL="0" indent="0">
              <a:buNone/>
            </a:pPr>
            <a:r>
              <a:rPr lang="en-US" i="1" dirty="0"/>
              <a:t>Next…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Prepare an inventory of your skills, accomplishments, education, goals,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352839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Know the School/Position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38400"/>
            <a:ext cx="6196405" cy="3284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 the research and tailor your resume to the school / position you are applying for.  The following is a list of what you should know: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Necessary Skills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Desired Qualifications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Required Education and Work Experience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Key Values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Job Duties</a:t>
            </a:r>
          </a:p>
        </p:txBody>
      </p:sp>
    </p:spTree>
    <p:extLst>
      <p:ext uri="{BB962C8B-B14F-4D97-AF65-F5344CB8AC3E}">
        <p14:creationId xmlns:p14="http://schemas.microsoft.com/office/powerpoint/2010/main" val="311731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Chronological Resumes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Functional Resumes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Targeted Resumes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Combination Resumes</a:t>
            </a:r>
          </a:p>
        </p:txBody>
      </p:sp>
    </p:spTree>
    <p:extLst>
      <p:ext uri="{BB962C8B-B14F-4D97-AF65-F5344CB8AC3E}">
        <p14:creationId xmlns:p14="http://schemas.microsoft.com/office/powerpoint/2010/main" val="16826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990600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Chronological Resumes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716" y="2438400"/>
            <a:ext cx="6196405" cy="38942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This is the standard format most preferred.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date-oriented, provides a history education and experience, and lists most recent experience first.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Highlights a consistent record.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Illustrates experiences within job titles.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127648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1477</TotalTime>
  <Words>926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Brush Script MT</vt:lpstr>
      <vt:lpstr>Calibri</vt:lpstr>
      <vt:lpstr>Constantia</vt:lpstr>
      <vt:lpstr>Franklin Gothic Book</vt:lpstr>
      <vt:lpstr>Garamond</vt:lpstr>
      <vt:lpstr>Wingdings</vt:lpstr>
      <vt:lpstr>Organic</vt:lpstr>
      <vt:lpstr>Resume Writing</vt:lpstr>
      <vt:lpstr>What is a Resume?</vt:lpstr>
      <vt:lpstr>Why is a Resume Important?</vt:lpstr>
      <vt:lpstr>What is the Purpose of a Resume?</vt:lpstr>
      <vt:lpstr>PREPARATION</vt:lpstr>
      <vt:lpstr>Know Yourself</vt:lpstr>
      <vt:lpstr>Know the School/Position</vt:lpstr>
      <vt:lpstr>TYPES OF RESUMES</vt:lpstr>
      <vt:lpstr>Chronological Resumes</vt:lpstr>
      <vt:lpstr>What Should a Resume Include?</vt:lpstr>
      <vt:lpstr>Summary</vt:lpstr>
      <vt:lpstr>For Example</vt:lpstr>
      <vt:lpstr>What Should a Resume Include?</vt:lpstr>
      <vt:lpstr>What Should a Resume Include?</vt:lpstr>
      <vt:lpstr>What Should a Resume Include?</vt:lpstr>
      <vt:lpstr>What Should a Resume Include?</vt:lpstr>
      <vt:lpstr>Resume Do’s</vt:lpstr>
      <vt:lpstr>Resume Don’ts</vt:lpstr>
      <vt:lpstr>The End!</vt:lpstr>
    </vt:vector>
  </TitlesOfParts>
  <Company>LAHC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LAHC EOPS</dc:creator>
  <cp:lastModifiedBy>Sandra Garza</cp:lastModifiedBy>
  <cp:revision>95</cp:revision>
  <dcterms:created xsi:type="dcterms:W3CDTF">2011-07-14T16:20:29Z</dcterms:created>
  <dcterms:modified xsi:type="dcterms:W3CDTF">2022-01-21T04:16:19Z</dcterms:modified>
</cp:coreProperties>
</file>